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3" r:id="rId3"/>
    <p:sldId id="281" r:id="rId4"/>
    <p:sldId id="284" r:id="rId5"/>
    <p:sldId id="292" r:id="rId6"/>
    <p:sldId id="263" r:id="rId7"/>
    <p:sldId id="264" r:id="rId8"/>
    <p:sldId id="265" r:id="rId9"/>
    <p:sldId id="289" r:id="rId10"/>
    <p:sldId id="266" r:id="rId11"/>
    <p:sldId id="267" r:id="rId12"/>
    <p:sldId id="268" r:id="rId13"/>
    <p:sldId id="269" r:id="rId14"/>
    <p:sldId id="270" r:id="rId15"/>
    <p:sldId id="271" r:id="rId16"/>
    <p:sldId id="272" r:id="rId17"/>
    <p:sldId id="273" r:id="rId18"/>
    <p:sldId id="290" r:id="rId19"/>
    <p:sldId id="274" r:id="rId20"/>
    <p:sldId id="275" r:id="rId21"/>
    <p:sldId id="276" r:id="rId22"/>
    <p:sldId id="277" r:id="rId23"/>
    <p:sldId id="278" r:id="rId24"/>
    <p:sldId id="280" r:id="rId25"/>
    <p:sldId id="291" r:id="rId26"/>
    <p:sldId id="282" r:id="rId27"/>
    <p:sldId id="283" r:id="rId28"/>
    <p:sldId id="285" r:id="rId29"/>
    <p:sldId id="279" r:id="rId30"/>
    <p:sldId id="286" r:id="rId31"/>
    <p:sldId id="287" r:id="rId32"/>
    <p:sldId id="257" r:id="rId33"/>
    <p:sldId id="258" r:id="rId34"/>
    <p:sldId id="259" r:id="rId35"/>
    <p:sldId id="260" r:id="rId36"/>
    <p:sldId id="261" r:id="rId37"/>
    <p:sldId id="262" r:id="rId38"/>
    <p:sldId id="28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29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772D34-0476-47F8-93F3-2BB58D9410F3}" type="datetimeFigureOut">
              <a:rPr lang="en-US" smtClean="0"/>
              <a:pPr/>
              <a:t>1/28/2020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89A9B8-6385-4BB3-9171-EE22359D071A}" type="slidenum">
              <a:rPr lang="en-US" smtClean="0"/>
              <a:pPr/>
              <a:t>‹#›</a:t>
            </a:fld>
            <a:endParaRPr lang="en-US"/>
          </a:p>
        </p:txBody>
      </p:sp>
    </p:spTree>
    <p:extLst>
      <p:ext uri="{BB962C8B-B14F-4D97-AF65-F5344CB8AC3E}">
        <p14:creationId xmlns:p14="http://schemas.microsoft.com/office/powerpoint/2010/main" val="4275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https://www.slideshare.net/NVIDIATaiwan/3-1-32-gtc2016ntusccs0921</a:t>
            </a:r>
          </a:p>
        </p:txBody>
      </p:sp>
      <p:sp>
        <p:nvSpPr>
          <p:cNvPr id="4" name="Slide Number Placeholder 3"/>
          <p:cNvSpPr>
            <a:spLocks noGrp="1"/>
          </p:cNvSpPr>
          <p:nvPr>
            <p:ph type="sldNum" sz="quarter" idx="10"/>
          </p:nvPr>
        </p:nvSpPr>
        <p:spPr/>
        <p:txBody>
          <a:bodyPr/>
          <a:lstStyle/>
          <a:p>
            <a:fld id="{1B89A9B8-6385-4BB3-9171-EE22359D071A}" type="slidenum">
              <a:rPr lang="en-US" smtClean="0"/>
              <a:pPr/>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Force" TargetMode="External"/><Relationship Id="rId2" Type="http://schemas.openxmlformats.org/officeDocument/2006/relationships/hyperlink" Target="https://en.wikipedia.org/wiki/Graphics_processing_unit" TargetMode="External"/><Relationship Id="rId1" Type="http://schemas.openxmlformats.org/officeDocument/2006/relationships/slideLayout" Target="../slideLayouts/slideLayout2.xml"/><Relationship Id="rId4" Type="http://schemas.openxmlformats.org/officeDocument/2006/relationships/hyperlink" Target="https://en.wikipedia.org/wiki/Titan_X_(2016)"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Radeon_Instinct" TargetMode="External"/><Relationship Id="rId3" Type="http://schemas.openxmlformats.org/officeDocument/2006/relationships/hyperlink" Target="https://en.wikipedia.org/wiki/Nvidia_Quadro" TargetMode="External"/><Relationship Id="rId7" Type="http://schemas.openxmlformats.org/officeDocument/2006/relationships/hyperlink" Target="https://en.wikipedia.org/wiki/AMD_FireStream" TargetMode="External"/><Relationship Id="rId2" Type="http://schemas.openxmlformats.org/officeDocument/2006/relationships/hyperlink" Target="https://en.wikipedia.org/wiki/List_of_Nvidia_graphics_processing_units" TargetMode="External"/><Relationship Id="rId1" Type="http://schemas.openxmlformats.org/officeDocument/2006/relationships/slideLayout" Target="../slideLayouts/slideLayout2.xml"/><Relationship Id="rId6" Type="http://schemas.openxmlformats.org/officeDocument/2006/relationships/hyperlink" Target="https://en.wikipedia.org/wiki/Nvidia_Tesla" TargetMode="External"/><Relationship Id="rId5" Type="http://schemas.openxmlformats.org/officeDocument/2006/relationships/hyperlink" Target="https://en.wikipedia.org/wiki/Radeon_Pro" TargetMode="External"/><Relationship Id="rId4" Type="http://schemas.openxmlformats.org/officeDocument/2006/relationships/hyperlink" Target="https://en.wikipedia.org/wiki/AMD_FirePro" TargetMode="External"/><Relationship Id="rId9" Type="http://schemas.openxmlformats.org/officeDocument/2006/relationships/hyperlink" Target="https://en.wikipedia.org/wiki/Drive_PX-se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0" y="0"/>
            <a:ext cx="9144000" cy="6705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0" y="0"/>
            <a:ext cx="9448799" cy="6858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0" y="152400"/>
            <a:ext cx="13009563" cy="655161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0" y="352425"/>
            <a:ext cx="9601200" cy="61531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0" y="0"/>
            <a:ext cx="9677400" cy="6858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cstate="print"/>
          <a:srcRect/>
          <a:stretch>
            <a:fillRect/>
          </a:stretch>
        </p:blipFill>
        <p:spPr bwMode="auto">
          <a:xfrm>
            <a:off x="457200" y="1756600"/>
            <a:ext cx="8229600" cy="421316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213166"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03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200"/>
          </a:xfrm>
        </p:spPr>
        <p:txBody>
          <a:bodyPr>
            <a:normAutofit fontScale="90000"/>
          </a:bodyPr>
          <a:lstStyle/>
          <a:p>
            <a:endParaRPr lang="en-US" dirty="0"/>
          </a:p>
        </p:txBody>
      </p:sp>
      <p:sp>
        <p:nvSpPr>
          <p:cNvPr id="3" name="Content Placeholder 2"/>
          <p:cNvSpPr>
            <a:spLocks noGrp="1"/>
          </p:cNvSpPr>
          <p:nvPr>
            <p:ph idx="1"/>
          </p:nvPr>
        </p:nvSpPr>
        <p:spPr>
          <a:xfrm>
            <a:off x="457200" y="1066800"/>
            <a:ext cx="8229600" cy="5059363"/>
          </a:xfrm>
        </p:spPr>
        <p:txBody>
          <a:bodyPr/>
          <a:lstStyle/>
          <a:p>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1166813" y="1719263"/>
            <a:ext cx="6810375" cy="34194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cstate="print"/>
          <a:srcRect/>
          <a:stretch>
            <a:fillRect/>
          </a:stretch>
        </p:blipFill>
        <p:spPr bwMode="auto">
          <a:xfrm>
            <a:off x="457200" y="1845731"/>
            <a:ext cx="8229600" cy="4034901"/>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cstate="print"/>
          <a:srcRect/>
          <a:stretch>
            <a:fillRect/>
          </a:stretch>
        </p:blipFill>
        <p:spPr bwMode="auto">
          <a:xfrm>
            <a:off x="0" y="85725"/>
            <a:ext cx="9961563" cy="668496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srcRect/>
          <a:stretch>
            <a:fillRect/>
          </a:stretch>
        </p:blipFill>
        <p:spPr bwMode="auto">
          <a:xfrm>
            <a:off x="457200" y="533400"/>
            <a:ext cx="8229600" cy="5278315"/>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cstate="print"/>
          <a:srcRect/>
          <a:stretch>
            <a:fillRect/>
          </a:stretch>
        </p:blipFill>
        <p:spPr bwMode="auto">
          <a:xfrm>
            <a:off x="614874" y="1600200"/>
            <a:ext cx="7914252" cy="45259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28600" y="0"/>
            <a:ext cx="8915400" cy="685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3" cstate="print"/>
          <a:srcRect/>
          <a:stretch>
            <a:fillRect/>
          </a:stretch>
        </p:blipFill>
        <p:spPr bwMode="auto">
          <a:xfrm>
            <a:off x="631517" y="1600200"/>
            <a:ext cx="7880965" cy="4525963"/>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cstate="print"/>
          <a:srcRect/>
          <a:stretch>
            <a:fillRect/>
          </a:stretch>
        </p:blipFill>
        <p:spPr bwMode="auto">
          <a:xfrm>
            <a:off x="986827" y="1600200"/>
            <a:ext cx="7170346" cy="45259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Definition of CPU</a:t>
            </a:r>
          </a:p>
          <a:p>
            <a:r>
              <a:rPr lang="en-US" b="1" dirty="0"/>
              <a:t>CPU (Central Processing Unit)</a:t>
            </a:r>
            <a:r>
              <a:rPr lang="en-US" dirty="0"/>
              <a:t> is a device primarily acts as the brain for every embedded system. It consists of an ALU (Arithmetic Logic Unit) used to temporarily store the data and perform calculations and a CU (Control Unit) which performs instruction sequencing and branching. It also interacts to the other units of the computer such as memory, input and output, for executing the instruction from the memory this is the reason an interface is also a crucial part of the CPU. The I/O interface is sometimes included in the control unit.</a:t>
            </a:r>
          </a:p>
          <a:p>
            <a:r>
              <a:rPr lang="en-US" dirty="0"/>
              <a:t>It provides address, data and control signal while receives instructions, data, status signal and interrupt which is processed with the help of the system bus. A system bus is a group of various busses such as address, control and data bus. The CPU assigns more hardware unit to fast cache while low to computation, unlike GPU.</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p:txBody>
      </p:sp>
      <p:sp>
        <p:nvSpPr>
          <p:cNvPr id="4" name="Rectangle 3"/>
          <p:cNvSpPr/>
          <p:nvPr/>
        </p:nvSpPr>
        <p:spPr>
          <a:xfrm>
            <a:off x="1371600" y="335846"/>
            <a:ext cx="5486400" cy="5078313"/>
          </a:xfrm>
          <a:prstGeom prst="rect">
            <a:avLst/>
          </a:prstGeom>
        </p:spPr>
        <p:txBody>
          <a:bodyPr wrap="square">
            <a:spAutoFit/>
          </a:bodyPr>
          <a:lstStyle/>
          <a:p>
            <a:r>
              <a:rPr lang="en-US" b="1" dirty="0"/>
              <a:t>Definition of GPU</a:t>
            </a:r>
          </a:p>
          <a:p>
            <a:r>
              <a:rPr lang="en-US" dirty="0"/>
              <a:t>The </a:t>
            </a:r>
            <a:r>
              <a:rPr lang="en-US" b="1" dirty="0"/>
              <a:t>GPU (Graphics Processing Unit)</a:t>
            </a:r>
            <a:r>
              <a:rPr lang="en-US" dirty="0"/>
              <a:t> is a processor specifically designed for computing the graphical displays. It is typically incorporated with CPU for sharing RAM with CPU which is good for the most computing task. It is needed for the high-end graphics intensive processing. The discrete GPU unit contains its own RAM known as VRAM for video RAM. The advanced GPU system cooperatively works with the multi-core CPUs. At first, the graphics unit was introduced by the Intel and IBM in the 1980s. These cards were enabled with simple functionalities such as area filling, alteration of simple images, shape drawing and so on.</a:t>
            </a:r>
          </a:p>
          <a:p>
            <a:r>
              <a:rPr lang="en-US" dirty="0"/>
              <a:t>The modern graphics are capable of performing the research and analysis task, often surpassing CPUs because of its extreme parallel processing. In the GPU the several processing units are stripped together where no cache coherency exist.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cstate="print"/>
          <a:srcRect/>
          <a:stretch>
            <a:fillRect/>
          </a:stretch>
        </p:blipFill>
        <p:spPr bwMode="auto">
          <a:xfrm>
            <a:off x="457200" y="1607709"/>
            <a:ext cx="8229600" cy="451094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r>
              <a:rPr lang="en-US" b="1" dirty="0"/>
              <a:t>Key Differences Between CPU and GPU</a:t>
            </a:r>
          </a:p>
          <a:p>
            <a:pPr algn="just"/>
            <a:r>
              <a:rPr lang="en-US" dirty="0"/>
              <a:t>In CPU’s the priority is given to the low-latency whereas the GPU is optimized for throughput where the number of calculation performed in a time interval must be high or as much as possible.</a:t>
            </a:r>
          </a:p>
          <a:p>
            <a:pPr algn="just"/>
            <a:r>
              <a:rPr lang="en-US" dirty="0"/>
              <a:t>The CPU provides more effective results when processing of serial instructions is involved. On the other hand, the GPU process parallel instructions in a more effective way.</a:t>
            </a:r>
          </a:p>
          <a:p>
            <a:pPr algn="just"/>
            <a:r>
              <a:rPr lang="en-US" dirty="0"/>
              <a:t>A CPU is comprised of less number of powerful cores. In contrast, the GPU is constructed through a large number of weak cores.</a:t>
            </a:r>
          </a:p>
          <a:p>
            <a:pPr algn="just"/>
            <a:r>
              <a:rPr lang="en-US" dirty="0"/>
              <a:t>The GPU can achieve a high speed comparative to the CPU because of its immense parallel processing.</a:t>
            </a:r>
          </a:p>
          <a:p>
            <a:pPr algn="just"/>
            <a:r>
              <a:rPr lang="en-US" dirty="0"/>
              <a:t>The CPU requires more memory for processing while comparatively, GPU needs less memory.</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cstate="print"/>
          <a:srcRect/>
          <a:stretch>
            <a:fillRect/>
          </a:stretch>
        </p:blipFill>
        <p:spPr bwMode="auto">
          <a:xfrm>
            <a:off x="0" y="333375"/>
            <a:ext cx="8305800" cy="619125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normAutofit lnSpcReduction="10000"/>
          </a:bodyPr>
          <a:lstStyle/>
          <a:p>
            <a:r>
              <a:rPr lang="en-US" dirty="0"/>
              <a:t>The GPU is designed as a single instruction, multiple data (SIMD) processing engine built for massively parallel workloads. 3D graphics is one of the best examples of high throughput parallel processing since GPUs can process billions of pixels/vertices or floating-point operations (GFLOPS) every second. At the heart of the GPU are one or more </a:t>
            </a:r>
            <a:r>
              <a:rPr lang="en-US" dirty="0" err="1"/>
              <a:t>shaders</a:t>
            </a:r>
            <a:r>
              <a:rPr lang="en-US" dirty="0"/>
              <a:t> (SIMD units) that process independent vertices, primitives, and fragments (pixels). </a:t>
            </a:r>
            <a:r>
              <a:rPr lang="en-US" dirty="0" err="1"/>
              <a:t>Shaders</a:t>
            </a:r>
            <a:r>
              <a:rPr lang="en-US" dirty="0"/>
              <a:t> are computing elements that execute 3D graphics programs per-vertex, per-pixel, or other primitive basis.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fontScale="92500" lnSpcReduction="20000"/>
          </a:bodyPr>
          <a:lstStyle/>
          <a:p>
            <a:r>
              <a:rPr lang="en-US" dirty="0"/>
              <a:t>Figure 1 shows some of the major differences between CPU and GPU architectures. Each design has its strong points and must work in tandem to achieve the most optimized solution (power, bandwidth, resource sharing, etc.). The best designs use a heterogeneous system architecture that splits/assigns workloads to each processing core based on its strengths. The GPU is also becoming an important part of the system as the industry moves toward platform-level optimizations where the GPU is used for computational intensive applications beyond graphics. Note that in today’s hybrid designs, there are other computational blocks including DSPs, FPGAs, and other task specific cores that can be used together with the CPU-GPU combination.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0"/>
            <a:ext cx="5086350" cy="3505200"/>
          </a:xfrm>
          <a:prstGeom prst="rect">
            <a:avLst/>
          </a:prstGeom>
          <a:noFill/>
          <a:ln w="9525">
            <a:noFill/>
            <a:miter lim="800000"/>
            <a:headEnd/>
            <a:tailEnd/>
          </a:ln>
        </p:spPr>
      </p:pic>
      <p:sp>
        <p:nvSpPr>
          <p:cNvPr id="5" name="TextBox 4"/>
          <p:cNvSpPr txBox="1"/>
          <p:nvPr/>
        </p:nvSpPr>
        <p:spPr>
          <a:xfrm>
            <a:off x="3505200" y="4038600"/>
            <a:ext cx="5638800" cy="2031325"/>
          </a:xfrm>
          <a:prstGeom prst="rect">
            <a:avLst/>
          </a:prstGeom>
          <a:noFill/>
        </p:spPr>
        <p:txBody>
          <a:bodyPr wrap="square" rtlCol="0">
            <a:spAutoFit/>
          </a:bodyPr>
          <a:lstStyle/>
          <a:p>
            <a:r>
              <a:rPr lang="en-US" dirty="0"/>
              <a:t>Newer GPUs use “unified” </a:t>
            </a:r>
            <a:r>
              <a:rPr lang="en-US" dirty="0" err="1"/>
              <a:t>shaders</a:t>
            </a:r>
            <a:r>
              <a:rPr lang="en-US" dirty="0"/>
              <a:t> to achieve the best hardware resource management across different types of </a:t>
            </a:r>
            <a:r>
              <a:rPr lang="en-US" dirty="0" err="1"/>
              <a:t>shader</a:t>
            </a:r>
            <a:r>
              <a:rPr lang="en-US" dirty="0"/>
              <a:t> programs to balance workloads. The first versions of unified </a:t>
            </a:r>
            <a:r>
              <a:rPr lang="en-US" dirty="0" err="1"/>
              <a:t>shaders</a:t>
            </a:r>
            <a:r>
              <a:rPr lang="en-US" dirty="0"/>
              <a:t> combined vertex (VS) and pixel (PS) processing, with subsequent versions adding support for geometry (GS), tessellation (TS), and compute (CS) </a:t>
            </a:r>
            <a:r>
              <a:rPr lang="en-US" dirty="0" err="1"/>
              <a:t>shaders</a:t>
            </a:r>
            <a:r>
              <a:rPr lang="en-US" dirty="0"/>
              <a:t> as graphics APIs advanced.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2014537" y="2391569"/>
            <a:ext cx="5114925" cy="294322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Many computational problems like image processing, vision processing, analytics, mathematical calculations, and other parallel algorithms map well to the GPU SIMD architecture. You can even program the GPU to use a multi-GPU approach where a compute task and/or 3D rendering frame is split between GPUs to improve performance and throughput. The GPU can work in multi-context modes to execute 3D and compute threads simultaneously. An example would be where GPU core 1 and 2 are assigned to render images and core 3 and 4 are dedicated to GPGPU functions like particle effects (smoke/water/fire), game physics to mimic real world motion, or natural user interface (NUI) processing for gesture support. Other markets where the GPGPU is being adopted, especially in embedded/computer vision segments, include: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126163"/>
          </a:xfrm>
        </p:spPr>
        <p:txBody>
          <a:bodyPr>
            <a:normAutofit fontScale="47500" lnSpcReduction="20000"/>
          </a:bodyPr>
          <a:lstStyle/>
          <a:p>
            <a:r>
              <a:rPr lang="en-US" dirty="0"/>
              <a:t>Augmented reality: overlays the real world environment with GPU-generated data (images, data, 3D renderings, etc.) that can be input from various sensors, like Google Glass. AR can work with online (live and direct) or offline content streams.</a:t>
            </a:r>
          </a:p>
          <a:p>
            <a:r>
              <a:rPr lang="en-US" dirty="0"/>
              <a:t>Feature extraction: vital to many vision algorithms since image “interest points” and descriptors need to be created so the GPU knows what to process. SURF (Speeded Up Robust Features) and SIFT are examples of algorithms that can be parallelized effectively on the GPU. Object recognition and sign recognition are forms of this application.</a:t>
            </a:r>
          </a:p>
          <a:p>
            <a:r>
              <a:rPr lang="en-US" dirty="0"/>
              <a:t>Point cloud processing: includes feature extraction to create 3D images to detect shapes and segment objects in a cluttered image. Uses could include adding augmented reality to street view maps.</a:t>
            </a:r>
          </a:p>
          <a:p>
            <a:r>
              <a:rPr lang="en-US" dirty="0"/>
              <a:t>Advanced driver assistance systems (ADAS): multiple safety features are constantly calculated in real time including line detection/lane assist (Hough Transform, </a:t>
            </a:r>
            <a:r>
              <a:rPr lang="en-US" dirty="0" err="1"/>
              <a:t>Sobel</a:t>
            </a:r>
            <a:r>
              <a:rPr lang="en-US" dirty="0"/>
              <a:t>/Canny algorithms), pedestrian detection (Histogram of Oriented Gradients, or HOGS), image de-warping, blind spot detection, and others.</a:t>
            </a:r>
          </a:p>
          <a:p>
            <a:r>
              <a:rPr lang="en-US" dirty="0"/>
              <a:t>Security and surveillance: includes face recognition that goes through face landmark localization (</a:t>
            </a:r>
            <a:r>
              <a:rPr lang="en-US" dirty="0" err="1"/>
              <a:t>Haar</a:t>
            </a:r>
            <a:r>
              <a:rPr lang="en-US" dirty="0"/>
              <a:t> feature classifiers), face feature extraction and classification, and object recognition.</a:t>
            </a:r>
          </a:p>
          <a:p>
            <a:r>
              <a:rPr lang="en-US" dirty="0"/>
              <a:t>Motion processing: natural user interfaces like hand-gesture recognition which separates the hand from background (like color space conversion to the HSV color space) and then performs structural analysis on the hand to process motion.</a:t>
            </a:r>
          </a:p>
          <a:p>
            <a:r>
              <a:rPr lang="en-US" dirty="0"/>
              <a:t>Video processing: HEVC video co-processing using </a:t>
            </a:r>
            <a:r>
              <a:rPr lang="en-US" dirty="0" err="1"/>
              <a:t>shader</a:t>
            </a:r>
            <a:r>
              <a:rPr lang="en-US" dirty="0"/>
              <a:t> programs and high speed integer/floating point computations.</a:t>
            </a:r>
          </a:p>
          <a:p>
            <a:r>
              <a:rPr lang="en-US" dirty="0"/>
              <a:t>Image processing: combining GPGPUs with image signal processors (ISP) for a streamlined image-processing pipeline.</a:t>
            </a:r>
          </a:p>
          <a:p>
            <a:r>
              <a:rPr lang="en-US" dirty="0"/>
              <a:t>Sensor fusion: blends vision processing with other sensor data (like LIDAR) to create a 3D spatial map with depth. A similar concept used in graphics is ray tracing, where you shoot out a ray and trace its path through an image and calculate all the ray-object intersections and bounces to generate a realistic 3D image.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200" y="1694139"/>
            <a:ext cx="8229600" cy="4338084"/>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cstate="print"/>
          <a:srcRect/>
          <a:stretch>
            <a:fillRect/>
          </a:stretch>
        </p:blipFill>
        <p:spPr bwMode="auto">
          <a:xfrm>
            <a:off x="0" y="0"/>
            <a:ext cx="9143999" cy="6553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0"/>
            <a:ext cx="9144000" cy="6857999"/>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533400" y="304800"/>
            <a:ext cx="5448300" cy="3381375"/>
          </a:xfrm>
          <a:prstGeom prst="rect">
            <a:avLst/>
          </a:prstGeom>
          <a:noFill/>
          <a:ln w="9525">
            <a:noFill/>
            <a:miter lim="800000"/>
            <a:headEnd/>
            <a:tailEnd/>
          </a:ln>
        </p:spPr>
      </p:pic>
      <p:sp>
        <p:nvSpPr>
          <p:cNvPr id="5" name="Rectangle 4"/>
          <p:cNvSpPr/>
          <p:nvPr/>
        </p:nvSpPr>
        <p:spPr>
          <a:xfrm>
            <a:off x="0" y="3886200"/>
            <a:ext cx="9144000" cy="2677656"/>
          </a:xfrm>
          <a:prstGeom prst="rect">
            <a:avLst/>
          </a:prstGeom>
        </p:spPr>
        <p:txBody>
          <a:bodyPr wrap="square">
            <a:spAutoFit/>
          </a:bodyPr>
          <a:lstStyle/>
          <a:p>
            <a:pPr algn="just"/>
            <a:r>
              <a:rPr lang="en-US" sz="2800" b="1" dirty="0"/>
              <a:t>What Is a GPU?</a:t>
            </a:r>
          </a:p>
          <a:p>
            <a:pPr algn="just"/>
            <a:r>
              <a:rPr lang="en-US" sz="2800" dirty="0"/>
              <a:t>The GPU’s advanced capabilities were originally used primarily for 3D game rendering. But now those capabilities are being harnessed more broadly to accelerate computational workloads in areas such as financial modeling, cutting-edge scientific research and oil and gas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126163"/>
          </a:xfrm>
        </p:spPr>
        <p:txBody>
          <a:bodyPr>
            <a:normAutofit lnSpcReduction="10000"/>
          </a:bodyPr>
          <a:lstStyle/>
          <a:p>
            <a:pPr algn="just"/>
            <a:r>
              <a:rPr lang="en-US" dirty="0"/>
              <a:t>Architecturally, the CPU is composed of just few cores with lots of cache memory that can handle a few software threads at a time. </a:t>
            </a:r>
          </a:p>
          <a:p>
            <a:pPr algn="just"/>
            <a:r>
              <a:rPr lang="en-US" dirty="0"/>
              <a:t>In contrast, a GPU is composed of hundreds of cores that can handle thousands of threads simultaneously. </a:t>
            </a:r>
          </a:p>
          <a:p>
            <a:pPr algn="just"/>
            <a:r>
              <a:rPr lang="en-US" dirty="0"/>
              <a:t>The ability of a GPU with 100+ cores to process thousands of threads can accelerate some software by 100x over a CPU alone. </a:t>
            </a:r>
          </a:p>
          <a:p>
            <a:pPr algn="just"/>
            <a:r>
              <a:rPr lang="en-US" dirty="0"/>
              <a:t>What’s more, the GPU achieves this acceleration while being more power- and cost-efficient than a CPU.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686800" cy="6126163"/>
          </a:xfrm>
        </p:spPr>
        <p:txBody>
          <a:bodyPr>
            <a:normAutofit fontScale="70000" lnSpcReduction="20000"/>
          </a:bodyPr>
          <a:lstStyle/>
          <a:p>
            <a:r>
              <a:rPr lang="en-US" b="1" dirty="0"/>
              <a:t>GPU forms</a:t>
            </a:r>
          </a:p>
          <a:p>
            <a:r>
              <a:rPr lang="en-US" sz="3700" b="1" dirty="0"/>
              <a:t>Terminology</a:t>
            </a:r>
          </a:p>
          <a:p>
            <a:r>
              <a:rPr lang="en-US" sz="3700" dirty="0"/>
              <a:t>In personal computers, there are two main forms of GPUs. Each has many synonyms:</a:t>
            </a:r>
            <a:r>
              <a:rPr lang="en-US" sz="3700" baseline="30000" dirty="0">
                <a:hlinkClick r:id="rId2"/>
              </a:rPr>
              <a:t>[57]</a:t>
            </a:r>
            <a:r>
              <a:rPr lang="en-US" sz="3700" dirty="0"/>
              <a:t> </a:t>
            </a:r>
          </a:p>
          <a:p>
            <a:r>
              <a:rPr lang="en-US" sz="3700" i="1" dirty="0">
                <a:hlinkClick r:id="rId2"/>
              </a:rPr>
              <a:t>Dedicated graphics card</a:t>
            </a:r>
            <a:r>
              <a:rPr lang="en-US" sz="3700" dirty="0"/>
              <a:t> - also called </a:t>
            </a:r>
            <a:r>
              <a:rPr lang="en-US" sz="3700" i="1" dirty="0"/>
              <a:t>discrete</a:t>
            </a:r>
            <a:r>
              <a:rPr lang="en-US" sz="3700" dirty="0"/>
              <a:t>.</a:t>
            </a:r>
          </a:p>
          <a:p>
            <a:r>
              <a:rPr lang="en-US" sz="3700" i="1" dirty="0">
                <a:hlinkClick r:id="rId2"/>
              </a:rPr>
              <a:t>Integrated graphics</a:t>
            </a:r>
            <a:r>
              <a:rPr lang="en-US" sz="3700" dirty="0"/>
              <a:t> - also called: </a:t>
            </a:r>
            <a:r>
              <a:rPr lang="en-US" sz="3700" i="1" dirty="0"/>
              <a:t>shared graphics solutions</a:t>
            </a:r>
            <a:r>
              <a:rPr lang="en-US" sz="3700" dirty="0"/>
              <a:t>, </a:t>
            </a:r>
            <a:r>
              <a:rPr lang="en-US" sz="3700" i="1" dirty="0"/>
              <a:t>integrated graphics processors</a:t>
            </a:r>
            <a:r>
              <a:rPr lang="en-US" sz="3700" dirty="0"/>
              <a:t> (IGP), or </a:t>
            </a:r>
            <a:r>
              <a:rPr lang="en-US" sz="3700" i="1" dirty="0"/>
              <a:t>unified memory architecture</a:t>
            </a:r>
            <a:r>
              <a:rPr lang="en-US" sz="3700" dirty="0"/>
              <a:t> (UMA).</a:t>
            </a:r>
          </a:p>
          <a:p>
            <a:r>
              <a:rPr lang="en-US" sz="3700" b="1" dirty="0"/>
              <a:t>Usage specific GPU</a:t>
            </a:r>
          </a:p>
          <a:p>
            <a:r>
              <a:rPr lang="en-US" sz="3700" dirty="0"/>
              <a:t>Most GPUs are designed for a specific usage, real-time 3D graphics or other mass calculations: </a:t>
            </a:r>
          </a:p>
          <a:p>
            <a:r>
              <a:rPr lang="en-US" sz="3700" dirty="0"/>
              <a:t>Gaming </a:t>
            </a:r>
          </a:p>
          <a:p>
            <a:pPr lvl="1"/>
            <a:r>
              <a:rPr lang="en-US" sz="3700" dirty="0" err="1">
                <a:hlinkClick r:id="rId3" tooltip="GeForce"/>
              </a:rPr>
              <a:t>GeForce</a:t>
            </a:r>
            <a:r>
              <a:rPr lang="en-US" sz="3700" dirty="0">
                <a:hlinkClick r:id="rId3" tooltip="GeForce"/>
              </a:rPr>
              <a:t> GTX, RTX</a:t>
            </a:r>
            <a:endParaRPr lang="en-US" sz="3700" dirty="0"/>
          </a:p>
          <a:p>
            <a:pPr lvl="1"/>
            <a:r>
              <a:rPr lang="en-US" sz="3700" dirty="0" err="1"/>
              <a:t>nVidia</a:t>
            </a:r>
            <a:r>
              <a:rPr lang="en-US" sz="3700" dirty="0"/>
              <a:t> </a:t>
            </a:r>
            <a:r>
              <a:rPr lang="en-US" sz="3700" dirty="0">
                <a:hlinkClick r:id="rId4" tooltip="Titan X (2016)"/>
              </a:rPr>
              <a:t>Titan X</a:t>
            </a:r>
            <a:endParaRPr lang="en-US" sz="3700" dirty="0"/>
          </a:p>
          <a:p>
            <a:pPr lvl="1"/>
            <a:r>
              <a:rPr lang="en-US" sz="3700" dirty="0" err="1"/>
              <a:t>Radeon</a:t>
            </a:r>
            <a:r>
              <a:rPr lang="en-US" sz="3700" dirty="0"/>
              <a:t> HD</a:t>
            </a:r>
          </a:p>
          <a:p>
            <a:pPr lvl="1"/>
            <a:r>
              <a:rPr lang="en-US" sz="3700" dirty="0" err="1"/>
              <a:t>Radeon</a:t>
            </a:r>
            <a:r>
              <a:rPr lang="en-US" sz="3700" dirty="0"/>
              <a:t> r5, r7, r9, RX, and Vega series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705600"/>
          </a:xfrm>
        </p:spPr>
        <p:txBody>
          <a:bodyPr>
            <a:normAutofit fontScale="70000" lnSpcReduction="20000"/>
          </a:bodyPr>
          <a:lstStyle/>
          <a:p>
            <a:r>
              <a:rPr lang="en-US" sz="3700" dirty="0"/>
              <a:t>Cloud Gaming </a:t>
            </a:r>
          </a:p>
          <a:p>
            <a:pPr lvl="1"/>
            <a:r>
              <a:rPr lang="en-US" sz="3700" dirty="0" err="1">
                <a:hlinkClick r:id="rId2" tooltip="List of Nvidia graphics processing units"/>
              </a:rPr>
              <a:t>nVidia</a:t>
            </a:r>
            <a:r>
              <a:rPr lang="en-US" sz="3700" dirty="0">
                <a:hlinkClick r:id="rId2" tooltip="List of Nvidia graphics processing units"/>
              </a:rPr>
              <a:t> Grid</a:t>
            </a:r>
            <a:endParaRPr lang="en-US" sz="3700" dirty="0"/>
          </a:p>
          <a:p>
            <a:pPr lvl="1"/>
            <a:r>
              <a:rPr lang="en-US" sz="3700" dirty="0" err="1"/>
              <a:t>Radeon</a:t>
            </a:r>
            <a:r>
              <a:rPr lang="en-US" sz="3700" dirty="0"/>
              <a:t> Sky</a:t>
            </a:r>
          </a:p>
          <a:p>
            <a:r>
              <a:rPr lang="en-US" sz="3700" dirty="0"/>
              <a:t>Workstation </a:t>
            </a:r>
          </a:p>
          <a:p>
            <a:pPr lvl="1"/>
            <a:r>
              <a:rPr lang="en-US" sz="3700" dirty="0" err="1">
                <a:hlinkClick r:id="rId3" tooltip="Nvidia Quadro"/>
              </a:rPr>
              <a:t>nVidia</a:t>
            </a:r>
            <a:r>
              <a:rPr lang="en-US" sz="3700" dirty="0">
                <a:hlinkClick r:id="rId3" tooltip="Nvidia Quadro"/>
              </a:rPr>
              <a:t> </a:t>
            </a:r>
            <a:r>
              <a:rPr lang="en-US" sz="3700" dirty="0" err="1">
                <a:hlinkClick r:id="rId3" tooltip="Nvidia Quadro"/>
              </a:rPr>
              <a:t>Quadro</a:t>
            </a:r>
            <a:endParaRPr lang="en-US" sz="3700" dirty="0"/>
          </a:p>
          <a:p>
            <a:pPr lvl="1"/>
            <a:r>
              <a:rPr lang="en-US" sz="3700" dirty="0" err="1"/>
              <a:t>nVidia</a:t>
            </a:r>
            <a:r>
              <a:rPr lang="en-US" sz="3700" dirty="0"/>
              <a:t> Titan X</a:t>
            </a:r>
          </a:p>
          <a:p>
            <a:pPr lvl="1"/>
            <a:r>
              <a:rPr lang="en-US" sz="3700" dirty="0">
                <a:hlinkClick r:id="rId4" tooltip="AMD FirePro"/>
              </a:rPr>
              <a:t>AMD </a:t>
            </a:r>
            <a:r>
              <a:rPr lang="en-US" sz="3700" dirty="0" err="1">
                <a:hlinkClick r:id="rId4" tooltip="AMD FirePro"/>
              </a:rPr>
              <a:t>FirePro</a:t>
            </a:r>
            <a:endParaRPr lang="en-US" sz="3700" dirty="0"/>
          </a:p>
          <a:p>
            <a:pPr lvl="1"/>
            <a:r>
              <a:rPr lang="en-US" sz="3700" dirty="0" err="1">
                <a:hlinkClick r:id="rId5" tooltip="Radeon Pro"/>
              </a:rPr>
              <a:t>Radeon</a:t>
            </a:r>
            <a:r>
              <a:rPr lang="en-US" sz="3700" dirty="0">
                <a:hlinkClick r:id="rId5" tooltip="Radeon Pro"/>
              </a:rPr>
              <a:t> Pro</a:t>
            </a:r>
            <a:endParaRPr lang="en-US" sz="3700" dirty="0"/>
          </a:p>
          <a:p>
            <a:r>
              <a:rPr lang="en-US" sz="3700" dirty="0"/>
              <a:t>Cloud Workstation </a:t>
            </a:r>
          </a:p>
          <a:p>
            <a:pPr lvl="1"/>
            <a:r>
              <a:rPr lang="en-US" sz="3700" dirty="0" err="1">
                <a:hlinkClick r:id="rId6" tooltip="Nvidia Tesla"/>
              </a:rPr>
              <a:t>nVidia</a:t>
            </a:r>
            <a:r>
              <a:rPr lang="en-US" sz="3700" dirty="0">
                <a:hlinkClick r:id="rId6" tooltip="Nvidia Tesla"/>
              </a:rPr>
              <a:t> Tesla</a:t>
            </a:r>
            <a:endParaRPr lang="en-US" sz="3700" dirty="0"/>
          </a:p>
          <a:p>
            <a:pPr lvl="1"/>
            <a:r>
              <a:rPr lang="en-US" sz="3700" dirty="0">
                <a:hlinkClick r:id="rId7" tooltip="AMD FireStream"/>
              </a:rPr>
              <a:t>AMD </a:t>
            </a:r>
            <a:r>
              <a:rPr lang="en-US" sz="3700" dirty="0" err="1">
                <a:hlinkClick r:id="rId7" tooltip="AMD FireStream"/>
              </a:rPr>
              <a:t>FireStream</a:t>
            </a:r>
            <a:endParaRPr lang="en-US" sz="3700" dirty="0"/>
          </a:p>
          <a:p>
            <a:r>
              <a:rPr lang="en-US" sz="3700" dirty="0"/>
              <a:t>Artificial Intelligence Cloud </a:t>
            </a:r>
          </a:p>
          <a:p>
            <a:pPr lvl="1"/>
            <a:r>
              <a:rPr lang="en-US" sz="3700" dirty="0" err="1">
                <a:hlinkClick r:id="rId6" tooltip="Nvidia Tesla"/>
              </a:rPr>
              <a:t>nVidia</a:t>
            </a:r>
            <a:r>
              <a:rPr lang="en-US" sz="3700" dirty="0">
                <a:hlinkClick r:id="rId6" tooltip="Nvidia Tesla"/>
              </a:rPr>
              <a:t> Tesla</a:t>
            </a:r>
            <a:endParaRPr lang="en-US" sz="3700" dirty="0"/>
          </a:p>
          <a:p>
            <a:pPr lvl="1"/>
            <a:r>
              <a:rPr lang="en-US" sz="3700" dirty="0" err="1">
                <a:hlinkClick r:id="rId8" tooltip="Radeon Instinct"/>
              </a:rPr>
              <a:t>Radeon</a:t>
            </a:r>
            <a:r>
              <a:rPr lang="en-US" sz="3700" dirty="0">
                <a:hlinkClick r:id="rId8" tooltip="Radeon Instinct"/>
              </a:rPr>
              <a:t> Instinct</a:t>
            </a:r>
            <a:endParaRPr lang="en-US" sz="3700" dirty="0"/>
          </a:p>
          <a:p>
            <a:r>
              <a:rPr lang="en-US" sz="3700" dirty="0"/>
              <a:t>Automated/Driverless car </a:t>
            </a:r>
          </a:p>
          <a:p>
            <a:pPr lvl="1"/>
            <a:r>
              <a:rPr lang="en-US" sz="3700" dirty="0" err="1"/>
              <a:t>nVidia</a:t>
            </a:r>
            <a:r>
              <a:rPr lang="en-US" sz="3700" dirty="0"/>
              <a:t> </a:t>
            </a:r>
            <a:r>
              <a:rPr lang="en-US" sz="3700" dirty="0">
                <a:hlinkClick r:id="rId9" tooltip="Drive PX-series"/>
              </a:rPr>
              <a:t>Drive PX</a:t>
            </a:r>
            <a:endParaRPr lang="en-US" sz="3700" dirty="0"/>
          </a:p>
          <a:p>
            <a:endParaRPr lang="en-US" sz="3700"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1510</Words>
  <Application>Microsoft Office PowerPoint</Application>
  <PresentationFormat>On-screen Show (4:3)</PresentationFormat>
  <Paragraphs>61</Paragraphs>
  <Slides>38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suresh</dc:creator>
  <cp:lastModifiedBy>suresh</cp:lastModifiedBy>
  <cp:revision>47</cp:revision>
  <dcterms:created xsi:type="dcterms:W3CDTF">2006-08-16T00:00:00Z</dcterms:created>
  <dcterms:modified xsi:type="dcterms:W3CDTF">2020-01-27T19:43:14Z</dcterms:modified>
</cp:coreProperties>
</file>